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0" r:id="rId5"/>
    <p:sldId id="259" r:id="rId6"/>
    <p:sldId id="263" r:id="rId7"/>
    <p:sldId id="261" r:id="rId8"/>
    <p:sldId id="262" r:id="rId9"/>
    <p:sldId id="267" r:id="rId10"/>
    <p:sldId id="264" r:id="rId11"/>
    <p:sldId id="265"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snapToObjects="1">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nl-NL"/>
              <a:t>Klik om stijl te bewerken</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B744C75A-41A0-1344-A432-EF10BBEA3F79}" type="datetimeFigureOut">
              <a:rPr lang="nl-NL" smtClean="0"/>
              <a:t>30-11-2020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ABC835D-D44C-8D45-9C1D-9EAB5ECBD4C9}" type="slidenum">
              <a:rPr lang="nl-NL" smtClean="0"/>
              <a:t>‹nr.›</a:t>
            </a:fld>
            <a:endParaRPr lang="nl-NL"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063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4240029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nl-NL"/>
              <a:t>Klik om stijl te bewerken</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ABC835D-D44C-8D45-9C1D-9EAB5ECBD4C9}" type="slidenum">
              <a:rPr lang="nl-NL" smtClean="0"/>
              <a:t>‹nr.›</a:t>
            </a:fld>
            <a:endParaRPr lang="nl-NL" dirty="0"/>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8067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422374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nl-NL"/>
              <a:t>Klik om stijl te bewerken</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ABC835D-D44C-8D45-9C1D-9EAB5ECBD4C9}" type="slidenum">
              <a:rPr lang="nl-NL" smtClean="0"/>
              <a:t>‹nr.›</a:t>
            </a:fld>
            <a:endParaRPr lang="nl-NL"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2235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nl-NL"/>
              <a:t>Klik om stijl te bewerken</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367461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nl-NL"/>
              <a:t>Klik om stijl te bewerken</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768096" y="2967788"/>
            <a:ext cx="356616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a:t>Klikken om de tekststijl van het model te bewerken</a:t>
            </a:r>
          </a:p>
        </p:txBody>
      </p:sp>
      <p:sp>
        <p:nvSpPr>
          <p:cNvPr id="6" name="Content Placeholder 5"/>
          <p:cNvSpPr>
            <a:spLocks noGrp="1"/>
          </p:cNvSpPr>
          <p:nvPr>
            <p:ph sz="quarter" idx="4"/>
          </p:nvPr>
        </p:nvSpPr>
        <p:spPr>
          <a:xfrm>
            <a:off x="4491990" y="2967788"/>
            <a:ext cx="356616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68140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28487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1249071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nl-NL"/>
              <a:t>Klik om stijl te bewerken</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3ABC835D-D44C-8D45-9C1D-9EAB5ECBD4C9}" type="slidenum">
              <a:rPr lang="nl-NL" smtClean="0"/>
              <a:t>‹nr.›</a:t>
            </a:fld>
            <a:endParaRPr lang="nl-NL" dirty="0"/>
          </a:p>
        </p:txBody>
      </p:sp>
    </p:spTree>
    <p:extLst>
      <p:ext uri="{BB962C8B-B14F-4D97-AF65-F5344CB8AC3E}">
        <p14:creationId xmlns:p14="http://schemas.microsoft.com/office/powerpoint/2010/main" val="1574089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744C75A-41A0-1344-A432-EF10BBEA3F79}" type="datetimeFigureOut">
              <a:rPr lang="nl-NL" smtClean="0"/>
              <a:t>30-11-2020</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3ABC835D-D44C-8D45-9C1D-9EAB5ECBD4C9}" type="slidenum">
              <a:rPr lang="nl-NL" smtClean="0"/>
              <a:t>‹nr.›</a:t>
            </a:fld>
            <a:endParaRPr lang="nl-NL" dirty="0"/>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2680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744C75A-41A0-1344-A432-EF10BBEA3F79}" type="datetimeFigureOut">
              <a:rPr lang="nl-NL" smtClean="0"/>
              <a:t>30-11-2020</a:t>
            </a:fld>
            <a:endParaRPr lang="nl-NL"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nl-NL"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ABC835D-D44C-8D45-9C1D-9EAB5ECBD4C9}" type="slidenum">
              <a:rPr lang="nl-NL" smtClean="0"/>
              <a:t>‹nr.›</a:t>
            </a:fld>
            <a:endParaRPr lang="nl-NL" dirty="0"/>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7459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bijveld@hethooghuis.n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0" name="Rectangle 9">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723591" y="804333"/>
            <a:ext cx="2543925" cy="5249334"/>
          </a:xfrm>
        </p:spPr>
        <p:txBody>
          <a:bodyPr vert="horz" lIns="91440" tIns="45720" rIns="91440" bIns="45720" rtlCol="0" anchor="ctr">
            <a:normAutofit/>
          </a:bodyPr>
          <a:lstStyle/>
          <a:p>
            <a:r>
              <a:rPr lang="en-US" sz="4600" spc="100">
                <a:solidFill>
                  <a:srgbClr val="FFFFFF"/>
                </a:solidFill>
              </a:rPr>
              <a:t>Presentatie Economie</a:t>
            </a:r>
          </a:p>
        </p:txBody>
      </p:sp>
      <p:sp>
        <p:nvSpPr>
          <p:cNvPr id="3" name="Subtitel 2"/>
          <p:cNvSpPr>
            <a:spLocks noGrp="1"/>
          </p:cNvSpPr>
          <p:nvPr>
            <p:ph type="subTitle" idx="1"/>
          </p:nvPr>
        </p:nvSpPr>
        <p:spPr>
          <a:xfrm>
            <a:off x="3713286" y="804333"/>
            <a:ext cx="4729502" cy="5249334"/>
          </a:xfrm>
        </p:spPr>
        <p:txBody>
          <a:bodyPr vert="horz" lIns="45720" tIns="45720" rIns="45720" bIns="45720" rtlCol="0" anchor="ctr">
            <a:normAutofit/>
          </a:bodyPr>
          <a:lstStyle/>
          <a:p>
            <a:pPr>
              <a:lnSpc>
                <a:spcPct val="90000"/>
              </a:lnSpc>
            </a:pPr>
            <a:r>
              <a:rPr lang="en-US" i="1">
                <a:solidFill>
                  <a:schemeClr val="tx1"/>
                </a:solidFill>
              </a:rPr>
              <a:t>Planning staat in Word document.</a:t>
            </a:r>
          </a:p>
          <a:p>
            <a:pPr>
              <a:lnSpc>
                <a:spcPct val="90000"/>
              </a:lnSpc>
            </a:pPr>
            <a:r>
              <a:rPr lang="en-US" i="1">
                <a:solidFill>
                  <a:schemeClr val="tx1"/>
                </a:solidFill>
              </a:rPr>
              <a:t>Je geeft de presentatie in de eerste les van de week</a:t>
            </a:r>
          </a:p>
          <a:p>
            <a:pPr>
              <a:lnSpc>
                <a:spcPct val="90000"/>
              </a:lnSpc>
            </a:pPr>
            <a:r>
              <a:rPr lang="en-US" i="1">
                <a:solidFill>
                  <a:schemeClr val="tx1"/>
                </a:solidFill>
              </a:rPr>
              <a:t>Mail de presentatie uiterlijk een dag van te voren naar de docent. </a:t>
            </a:r>
            <a:r>
              <a:rPr lang="en-US" i="1">
                <a:solidFill>
                  <a:schemeClr val="tx1"/>
                </a:solidFill>
                <a:hlinkClick r:id="rId2"/>
              </a:rPr>
              <a:t>M.bijveld@hethooghuis.nl</a:t>
            </a:r>
            <a:endParaRPr lang="en-US" i="1">
              <a:solidFill>
                <a:schemeClr val="tx1"/>
              </a:solidFill>
            </a:endParaRPr>
          </a:p>
          <a:p>
            <a:pPr>
              <a:lnSpc>
                <a:spcPct val="90000"/>
              </a:lnSpc>
            </a:pPr>
            <a:endParaRPr lang="en-US" i="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sz="4100">
                <a:solidFill>
                  <a:srgbClr val="FFFFFF"/>
                </a:solidFill>
              </a:rPr>
              <a:t>Waarom is artikel economisch?</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dirty="0"/>
              <a:t>Dit artikel past bij algemene economie omdat in dit artikel ingegaan wordt op het bestedingspatroon, de inkomsten en uitgaven, van diverse Nederlandse consumenten. Het artikel probeert ook te duiden of hierin patronen zijn te herkennen en wat dat financieel concreet inhoudt. </a:t>
            </a:r>
          </a:p>
          <a:p>
            <a:pPr marL="0" indent="0">
              <a:buNone/>
            </a:pPr>
            <a:endParaRPr lang="nl-N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a:solidFill>
                  <a:srgbClr val="FFFFFF"/>
                </a:solidFill>
              </a:rPr>
              <a:t>Eigen mening</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dirty="0"/>
              <a:t>De financiële crisis heeft invloed op de werkgelegenheid en de werkloosheid. Dat betekent dat meer mensen geldproblemen krijgen. Daarom had ik verwacht dat meer Nederlanders vaker rood zouden staan. De cijfers in het artikel laten echter een tegengestelde ontwikkeling zien. Mijn mening is dat de Nederlander beter met zijn geld kan omgaan dan ik verwacht had.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a:solidFill>
                  <a:srgbClr val="FFFFFF"/>
                </a:solidFill>
              </a:rPr>
              <a:t>Vragen aan de klas</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dirty="0"/>
              <a:t>Wie heeft er wel eens rood gestaan op zijn bankrekening?</a:t>
            </a:r>
          </a:p>
          <a:p>
            <a:r>
              <a:rPr lang="nl-NL" dirty="0"/>
              <a:t>Hoe vaak komt dit voor?</a:t>
            </a:r>
          </a:p>
          <a:p>
            <a:r>
              <a:rPr lang="nl-NL" dirty="0"/>
              <a:t>Is dit het afgelopen jaar veranderd?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a:solidFill>
                  <a:srgbClr val="FFFFFF"/>
                </a:solidFill>
              </a:rPr>
              <a:t>Presentatie</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dirty="0"/>
              <a:t>Hopelijk kijk je al af en toe naar het nieuws </a:t>
            </a:r>
            <a:r>
              <a:rPr lang="nl-NL" dirty="0">
                <a:sym typeface="Wingdings" panose="05000000000000000000" pitchFamily="2" charset="2"/>
              </a:rPr>
              <a:t> … Jullie gaan namelijk een nieuwsfragment presenteren.</a:t>
            </a:r>
            <a:endParaRPr lang="nl-NL" dirty="0"/>
          </a:p>
          <a:p>
            <a:r>
              <a:rPr lang="nl-NL" dirty="0"/>
              <a:t>Ga op zoek naar een nieuwsbericht of videofragment (max 1 week oud) met een economisch onderwerp.</a:t>
            </a:r>
          </a:p>
          <a:p>
            <a:r>
              <a:rPr lang="nl-NL" dirty="0"/>
              <a:t>Op de nu.nl app staat een apart kopje ‘economie’. Ook kun je kijken op </a:t>
            </a:r>
            <a:r>
              <a:rPr lang="nl-NL" dirty="0" err="1"/>
              <a:t>rtlnieuws</a:t>
            </a:r>
            <a:r>
              <a:rPr lang="nl-NL" dirty="0"/>
              <a:t>, hier staat ook een kopje: ‘economie’.</a:t>
            </a:r>
          </a:p>
          <a:p>
            <a:pPr marL="0" indent="0">
              <a:buNone/>
            </a:pPr>
            <a:r>
              <a:rPr lang="nl-NL" dirty="0"/>
              <a:t>Na het bekijken van het nieuwsfragment ga je op internet nog meer informatie zoeken zodat je het onderwerp goed begrijpt. Presenteren is dan namelijk makkelijker </a:t>
            </a:r>
            <a:r>
              <a:rPr lang="nl-NL" dirty="0">
                <a:sym typeface="Wingdings" panose="05000000000000000000" pitchFamily="2" charset="2"/>
              </a:rPr>
              <a:t></a:t>
            </a:r>
            <a:endParaRPr lang="nl-NL" dirty="0"/>
          </a:p>
          <a:p>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sz="4100">
                <a:solidFill>
                  <a:srgbClr val="FFFFFF"/>
                </a:solidFill>
              </a:rPr>
              <a:t>Waarop wordt de presentatie beoordeeld? </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sz="1900" dirty="0"/>
              <a:t>- Actualiteit (max 1 week)</a:t>
            </a:r>
          </a:p>
          <a:p>
            <a:r>
              <a:rPr lang="nl-NL" sz="1900" dirty="0"/>
              <a:t>- Niveau onderwerp</a:t>
            </a:r>
          </a:p>
          <a:p>
            <a:r>
              <a:rPr lang="nl-NL" sz="1900" dirty="0"/>
              <a:t>- Uitleg van economische begrippen </a:t>
            </a:r>
          </a:p>
          <a:p>
            <a:r>
              <a:rPr lang="nl-NL" sz="1900" dirty="0"/>
              <a:t>- Uitleg van het onderwerp/probleem voor consument/overheid/bedrijven?</a:t>
            </a:r>
          </a:p>
          <a:p>
            <a:r>
              <a:rPr lang="nl-NL" sz="1900" dirty="0"/>
              <a:t>- Uitleg van de context. Je geeft naast de informatie die in het filmpje wordt besproken wat achtergrondinformatie/extra uitleg over het onderwerp.</a:t>
            </a:r>
          </a:p>
          <a:p>
            <a:r>
              <a:rPr lang="nl-NL" sz="1900" dirty="0"/>
              <a:t>- Eigen mening over het probleem</a:t>
            </a:r>
          </a:p>
          <a:p>
            <a:r>
              <a:rPr lang="nl-NL" sz="1900" dirty="0"/>
              <a:t>- past het </a:t>
            </a:r>
            <a:r>
              <a:rPr lang="nl-NL" sz="1900" dirty="0" err="1"/>
              <a:t>ondewerp</a:t>
            </a:r>
            <a:r>
              <a:rPr lang="nl-NL" sz="1900" dirty="0"/>
              <a:t> bij bedrijfseconomie of algemene economie? (na de presentatie ligt de docent dit toe </a:t>
            </a:r>
            <a:r>
              <a:rPr lang="nl-NL" sz="1900" dirty="0">
                <a:sym typeface="Wingdings" panose="05000000000000000000" pitchFamily="2" charset="2"/>
              </a:rPr>
              <a:t>. Niet erg als dit fout is.)</a:t>
            </a:r>
            <a:endParaRPr lang="nl-NL" sz="1900" dirty="0"/>
          </a:p>
          <a:p>
            <a:r>
              <a:rPr lang="nl-NL" sz="1900" dirty="0"/>
              <a:t>Presentatievaardigheden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88505" y="1814574"/>
            <a:ext cx="5570417" cy="3228207"/>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1444" y="620720"/>
            <a:ext cx="5492423"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3534918" y="1105351"/>
            <a:ext cx="4765475" cy="3023981"/>
          </a:xfrm>
        </p:spPr>
        <p:txBody>
          <a:bodyPr anchor="b">
            <a:normAutofit/>
          </a:bodyPr>
          <a:lstStyle/>
          <a:p>
            <a:pPr algn="l"/>
            <a:r>
              <a:rPr lang="nl-NL" sz="4200">
                <a:solidFill>
                  <a:srgbClr val="FFFFFF"/>
                </a:solidFill>
              </a:rPr>
              <a:t>Voorbeeld Presentatie Economie</a:t>
            </a:r>
          </a:p>
        </p:txBody>
      </p:sp>
      <p:sp>
        <p:nvSpPr>
          <p:cNvPr id="3" name="Subtitel 2"/>
          <p:cNvSpPr>
            <a:spLocks noGrp="1"/>
          </p:cNvSpPr>
          <p:nvPr>
            <p:ph type="subTitle" idx="1"/>
          </p:nvPr>
        </p:nvSpPr>
        <p:spPr>
          <a:xfrm>
            <a:off x="3534918" y="4297556"/>
            <a:ext cx="4765476" cy="1433391"/>
          </a:xfrm>
        </p:spPr>
        <p:txBody>
          <a:bodyPr anchor="t">
            <a:normAutofit/>
          </a:bodyPr>
          <a:lstStyle/>
          <a:p>
            <a:endParaRPr lang="nl-NL" i="1">
              <a:solidFill>
                <a:srgbClr val="FFFFFF"/>
              </a:solidFill>
            </a:endParaRPr>
          </a:p>
        </p:txBody>
      </p:sp>
      <p:cxnSp>
        <p:nvCxnSpPr>
          <p:cNvPr id="14" name="Straight Connector 13">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32199" y="4214336"/>
            <a:ext cx="38404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000" y="-2"/>
            <a:ext cx="123444"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endParaRPr lang="nl-NL" dirty="0"/>
          </a:p>
        </p:txBody>
      </p:sp>
      <p:pic>
        <p:nvPicPr>
          <p:cNvPr id="4" name="Afbeelding 3"/>
          <p:cNvPicPr>
            <a:picLocks noChangeAspect="1"/>
          </p:cNvPicPr>
          <p:nvPr/>
        </p:nvPicPr>
        <p:blipFill>
          <a:blip r:embed="rId2"/>
          <a:stretch>
            <a:fillRect/>
          </a:stretch>
        </p:blipFill>
        <p:spPr>
          <a:xfrm>
            <a:off x="816296" y="101124"/>
            <a:ext cx="6970763" cy="655523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sz="4100">
                <a:solidFill>
                  <a:srgbClr val="FFFFFF"/>
                </a:solidFill>
              </a:rPr>
              <a:t>Uitleg economische begrippen</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sz="1400"/>
              <a:t>Rood staan </a:t>
            </a:r>
          </a:p>
          <a:p>
            <a:pPr lvl="1"/>
            <a:r>
              <a:rPr lang="nl-NL" sz="1400"/>
              <a:t> negatief saldo op lopende bankrekening (=schuld aan de bank)</a:t>
            </a:r>
          </a:p>
          <a:p>
            <a:r>
              <a:rPr lang="nl-NL" sz="1400"/>
              <a:t>Betalingsherinnering</a:t>
            </a:r>
          </a:p>
          <a:p>
            <a:pPr lvl="1"/>
            <a:r>
              <a:rPr lang="nl-NL" sz="1400"/>
              <a:t>Een herinnering die de bank verstuurt aan mensen die een negatief saldo hebben om het tekort aan te vullen.</a:t>
            </a:r>
          </a:p>
          <a:p>
            <a:r>
              <a:rPr lang="nl-NL" sz="1400"/>
              <a:t>Ministerie van Financiën</a:t>
            </a:r>
          </a:p>
          <a:p>
            <a:pPr lvl="1"/>
            <a:r>
              <a:rPr lang="nl-NL" sz="1400"/>
              <a:t>Ministerie dat zich bezighoudt met de financiën van het land (en dus ook de burgers): de begroting, de belastingen en de staatskas</a:t>
            </a:r>
          </a:p>
          <a:p>
            <a:r>
              <a:rPr lang="nl-NL" sz="1400"/>
              <a:t>Loondienst</a:t>
            </a:r>
          </a:p>
          <a:p>
            <a:pPr lvl="1"/>
            <a:r>
              <a:rPr lang="nl-NL" sz="1400"/>
              <a:t>Mensen die in dienst werken van een baas, in tegenstelling tot zelfstandig ondernemer</a:t>
            </a:r>
          </a:p>
          <a:p>
            <a:r>
              <a:rPr lang="nl-NL" sz="1400"/>
              <a:t>Niet werkenden</a:t>
            </a:r>
          </a:p>
          <a:p>
            <a:pPr lvl="1"/>
            <a:r>
              <a:rPr lang="nl-NL" sz="1400"/>
              <a:t>Mensen die niet werken, dit zijn mensen die of werkloos zijn of er voor kiezen niet te werken</a:t>
            </a:r>
          </a:p>
          <a:p>
            <a:r>
              <a:rPr lang="nl-NL" sz="1400"/>
              <a:t>Spaarpotje</a:t>
            </a:r>
          </a:p>
          <a:p>
            <a:pPr lvl="1"/>
            <a:r>
              <a:rPr lang="nl-NL" sz="1400"/>
              <a:t>Potje waarin mensen het positieve overschot van inkomsten en uitgaven instopt.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23591" y="804333"/>
            <a:ext cx="2543925" cy="5249334"/>
          </a:xfrm>
        </p:spPr>
        <p:txBody>
          <a:bodyPr>
            <a:normAutofit/>
          </a:bodyPr>
          <a:lstStyle/>
          <a:p>
            <a:pPr algn="r"/>
            <a:r>
              <a:rPr lang="nl-NL" sz="4100">
                <a:solidFill>
                  <a:srgbClr val="FFFFFF"/>
                </a:solidFill>
              </a:rPr>
              <a:t>Beschrijving onderwerp</a:t>
            </a:r>
          </a:p>
        </p:txBody>
      </p:sp>
      <p:sp>
        <p:nvSpPr>
          <p:cNvPr id="3" name="Tijdelijke aanduiding voor inhoud 2"/>
          <p:cNvSpPr>
            <a:spLocks noGrp="1"/>
          </p:cNvSpPr>
          <p:nvPr>
            <p:ph idx="1"/>
          </p:nvPr>
        </p:nvSpPr>
        <p:spPr>
          <a:xfrm>
            <a:off x="3713286" y="804333"/>
            <a:ext cx="4729502" cy="5249334"/>
          </a:xfrm>
        </p:spPr>
        <p:txBody>
          <a:bodyPr anchor="ctr">
            <a:normAutofit/>
          </a:bodyPr>
          <a:lstStyle/>
          <a:p>
            <a:r>
              <a:rPr lang="nl-NL" dirty="0"/>
              <a:t>In dit artikel wordt gekeken naar (de ontwikkeling van) het spaargedrag van de Nederlandse consument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el 1"/>
          <p:cNvSpPr txBox="1">
            <a:spLocks/>
          </p:cNvSpPr>
          <p:nvPr/>
        </p:nvSpPr>
        <p:spPr>
          <a:xfrm>
            <a:off x="143839" y="804333"/>
            <a:ext cx="3123678" cy="5249334"/>
          </a:xfrm>
          <a:prstGeom prst="rect">
            <a:avLst/>
          </a:prstGeom>
        </p:spPr>
        <p:txBody>
          <a:bodyPr vert="horz" lIns="91440" tIns="45720" rIns="91440" bIns="45720" rtlCol="0" anchor="ctr">
            <a:normAutofit/>
          </a:bodyPr>
          <a:lstStyle/>
          <a:p>
            <a:pPr marL="0" marR="0" lvl="0" indent="0" algn="r" defTabSz="914400" fontAlgn="auto">
              <a:lnSpc>
                <a:spcPct val="80000"/>
              </a:lnSpc>
              <a:spcBef>
                <a:spcPct val="0"/>
              </a:spcBef>
              <a:spcAft>
                <a:spcPts val="600"/>
              </a:spcAft>
              <a:buClrTx/>
              <a:buSzTx/>
              <a:tabLst/>
              <a:defRPr/>
            </a:pPr>
            <a:r>
              <a:rPr kumimoji="0" lang="en-US" sz="5000" b="0" i="0" u="none" strike="noStrike" cap="all" spc="100" normalizeH="0" noProof="0" dirty="0" err="1">
                <a:ln>
                  <a:noFill/>
                </a:ln>
                <a:solidFill>
                  <a:srgbClr val="FFFFFF"/>
                </a:solidFill>
                <a:effectLst/>
                <a:uLnTx/>
                <a:uFillTx/>
                <a:latin typeface="+mj-lt"/>
                <a:ea typeface="+mj-ea"/>
                <a:cs typeface="+mj-cs"/>
              </a:rPr>
              <a:t>Omschrijving</a:t>
            </a:r>
            <a:r>
              <a:rPr kumimoji="0" lang="en-US" sz="5000" b="0" i="0" u="none" strike="noStrike" cap="all" spc="100" normalizeH="0" noProof="0" dirty="0">
                <a:ln>
                  <a:noFill/>
                </a:ln>
                <a:solidFill>
                  <a:srgbClr val="FFFFFF"/>
                </a:solidFill>
                <a:effectLst/>
                <a:uLnTx/>
                <a:uFillTx/>
                <a:latin typeface="+mj-lt"/>
                <a:ea typeface="+mj-ea"/>
                <a:cs typeface="+mj-cs"/>
              </a:rPr>
              <a:t> problem /</a:t>
            </a:r>
            <a:r>
              <a:rPr kumimoji="0" lang="en-US" sz="5000" b="0" i="0" u="none" strike="noStrike" cap="all" spc="100" normalizeH="0" noProof="0" dirty="0" err="1">
                <a:ln>
                  <a:noFill/>
                </a:ln>
                <a:solidFill>
                  <a:srgbClr val="FFFFFF"/>
                </a:solidFill>
                <a:effectLst/>
                <a:uLnTx/>
                <a:uFillTx/>
                <a:latin typeface="+mj-lt"/>
                <a:ea typeface="+mj-ea"/>
                <a:cs typeface="+mj-cs"/>
              </a:rPr>
              <a:t>onderwerp</a:t>
            </a:r>
            <a:endParaRPr kumimoji="0" lang="en-US" sz="5000" b="0" i="0" u="none" strike="noStrike" cap="all" spc="100" normalizeH="0" noProof="0" dirty="0">
              <a:ln>
                <a:noFill/>
              </a:ln>
              <a:solidFill>
                <a:srgbClr val="FFFFFF"/>
              </a:solidFill>
              <a:effectLst/>
              <a:uLnTx/>
              <a:uFillTx/>
              <a:latin typeface="+mj-lt"/>
              <a:ea typeface="+mj-ea"/>
              <a:cs typeface="+mj-cs"/>
            </a:endParaRPr>
          </a:p>
        </p:txBody>
      </p:sp>
      <p:sp>
        <p:nvSpPr>
          <p:cNvPr id="5" name="Tijdelijke aanduiding voor inhoud 2"/>
          <p:cNvSpPr txBox="1">
            <a:spLocks/>
          </p:cNvSpPr>
          <p:nvPr/>
        </p:nvSpPr>
        <p:spPr>
          <a:xfrm>
            <a:off x="3713286" y="804333"/>
            <a:ext cx="4729502" cy="5249334"/>
          </a:xfrm>
          <a:prstGeom prst="rect">
            <a:avLst/>
          </a:prstGeom>
        </p:spPr>
        <p:txBody>
          <a:bodyPr vert="horz" lIns="45720" tIns="45720" rIns="45720" bIns="45720" rtlCol="0" anchor="ctr">
            <a:normAutofit/>
          </a:bodyPr>
          <a:lstStyle/>
          <a:p>
            <a:pPr marL="342900" marR="0" lvl="0" indent="-342900" defTabSz="914400" fontAlgn="auto">
              <a:lnSpc>
                <a:spcPct val="90000"/>
              </a:lnSpc>
              <a:spcBef>
                <a:spcPct val="20000"/>
              </a:spcBef>
              <a:spcAft>
                <a:spcPts val="0"/>
              </a:spcAft>
              <a:buClr>
                <a:schemeClr val="accent1"/>
              </a:buClr>
              <a:buSzTx/>
              <a:buFont typeface="Arial"/>
              <a:buChar char="•"/>
              <a:tabLst/>
              <a:defRPr/>
            </a:pPr>
            <a:r>
              <a:rPr kumimoji="0" lang="en-US" b="0" i="0" u="none" strike="noStrike" cap="none" spc="0" normalizeH="0" baseline="0" noProof="0">
                <a:ln>
                  <a:noFill/>
                </a:ln>
                <a:effectLst/>
                <a:uLnTx/>
                <a:uFillTx/>
              </a:rPr>
              <a:t>Veel Nederlanders</a:t>
            </a:r>
            <a:r>
              <a:rPr kumimoji="0" lang="en-US" b="0" i="0" u="none" strike="noStrike" cap="none" spc="0" normalizeH="0" noProof="0">
                <a:ln>
                  <a:noFill/>
                </a:ln>
                <a:effectLst/>
                <a:uLnTx/>
                <a:uFillTx/>
              </a:rPr>
              <a:t> staan “rood op de bank” en krijgt betalingsherinneringen. Hieraan zijn vaak kosten verbonden waardoor het probleem nog groter kan worden. Hoe heeft dit probleem zich het afgelopen jaar ontwikkelt?</a:t>
            </a:r>
            <a:endParaRPr kumimoji="0" lang="en-US" b="0" i="0" u="none" strike="noStrike" cap="none" spc="0" normalizeH="0" baseline="0" noProof="0">
              <a:ln>
                <a:noFill/>
              </a:ln>
              <a:effectLst/>
              <a:uLnTx/>
              <a:uFillTx/>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971EC81-AC9D-4CF0-AB9E-EFB614C876F7}"/>
              </a:ext>
            </a:extLst>
          </p:cNvPr>
          <p:cNvSpPr>
            <a:spLocks noGrp="1"/>
          </p:cNvSpPr>
          <p:nvPr>
            <p:ph type="title"/>
          </p:nvPr>
        </p:nvSpPr>
        <p:spPr>
          <a:xfrm>
            <a:off x="723591" y="804333"/>
            <a:ext cx="2543925" cy="5249334"/>
          </a:xfrm>
        </p:spPr>
        <p:txBody>
          <a:bodyPr>
            <a:normAutofit/>
          </a:bodyPr>
          <a:lstStyle/>
          <a:p>
            <a:pPr algn="r"/>
            <a:r>
              <a:rPr lang="en-US" sz="4100">
                <a:solidFill>
                  <a:srgbClr val="FFFFFF"/>
                </a:solidFill>
              </a:rPr>
              <a:t>Achtergrond informatie</a:t>
            </a:r>
            <a:endParaRPr lang="nl-NL" sz="4100">
              <a:solidFill>
                <a:srgbClr val="FFFFFF"/>
              </a:solidFill>
            </a:endParaRPr>
          </a:p>
        </p:txBody>
      </p:sp>
      <p:sp>
        <p:nvSpPr>
          <p:cNvPr id="3" name="Tijdelijke aanduiding voor inhoud 2">
            <a:extLst>
              <a:ext uri="{FF2B5EF4-FFF2-40B4-BE49-F238E27FC236}">
                <a16:creationId xmlns:a16="http://schemas.microsoft.com/office/drawing/2014/main" id="{380D8144-4BCD-40E9-B0FD-6F558FD7425C}"/>
              </a:ext>
            </a:extLst>
          </p:cNvPr>
          <p:cNvSpPr>
            <a:spLocks noGrp="1"/>
          </p:cNvSpPr>
          <p:nvPr>
            <p:ph idx="1"/>
          </p:nvPr>
        </p:nvSpPr>
        <p:spPr>
          <a:xfrm>
            <a:off x="3713286" y="804333"/>
            <a:ext cx="4729502" cy="5249334"/>
          </a:xfrm>
        </p:spPr>
        <p:txBody>
          <a:bodyPr anchor="ctr">
            <a:normAutofit/>
          </a:bodyPr>
          <a:lstStyle/>
          <a:p>
            <a:r>
              <a:rPr lang="en-US" dirty="0"/>
              <a:t>Op </a:t>
            </a:r>
            <a:r>
              <a:rPr lang="en-US" dirty="0" err="1"/>
              <a:t>dit</a:t>
            </a:r>
            <a:r>
              <a:rPr lang="en-US" dirty="0"/>
              <a:t> moment </a:t>
            </a:r>
            <a:r>
              <a:rPr lang="en-US" dirty="0" err="1"/>
              <a:t>staat</a:t>
            </a:r>
            <a:r>
              <a:rPr lang="en-US" dirty="0"/>
              <a:t> 16% van alle </a:t>
            </a:r>
            <a:r>
              <a:rPr lang="en-US" dirty="0" err="1"/>
              <a:t>Nederlanders</a:t>
            </a:r>
            <a:r>
              <a:rPr lang="en-US" dirty="0"/>
              <a:t> </a:t>
            </a:r>
            <a:r>
              <a:rPr lang="en-US" dirty="0" err="1"/>
              <a:t>elke</a:t>
            </a:r>
            <a:r>
              <a:rPr lang="en-US" dirty="0"/>
              <a:t> </a:t>
            </a:r>
            <a:r>
              <a:rPr lang="en-US" dirty="0" err="1"/>
              <a:t>maand</a:t>
            </a:r>
            <a:r>
              <a:rPr lang="en-US" dirty="0"/>
              <a:t> rood</a:t>
            </a:r>
          </a:p>
          <a:p>
            <a:r>
              <a:rPr lang="nl-NL" dirty="0"/>
              <a:t>Tip: Wil je niet in de verleiding komen om te veel uit te geven? Spreek dan met je bank af om niet of voor een lager bedrag rood te kunnen staan.</a:t>
            </a:r>
          </a:p>
          <a:p>
            <a:r>
              <a:rPr lang="nl-NL" dirty="0"/>
              <a:t>Staat u langdurig rood uit noodzaak? In dat geval geeft zelfjeschuldenregelen.nl oplossingsmogelijkheden voor u.</a:t>
            </a:r>
          </a:p>
        </p:txBody>
      </p:sp>
    </p:spTree>
    <p:extLst>
      <p:ext uri="{BB962C8B-B14F-4D97-AF65-F5344CB8AC3E}">
        <p14:creationId xmlns:p14="http://schemas.microsoft.com/office/powerpoint/2010/main" val="30618678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121</TotalTime>
  <Words>614</Words>
  <Application>Microsoft Office PowerPoint</Application>
  <PresentationFormat>Diavoorstelling (4:3)</PresentationFormat>
  <Paragraphs>48</Paragraphs>
  <Slides>12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Arial</vt:lpstr>
      <vt:lpstr>Tw Cen MT</vt:lpstr>
      <vt:lpstr>Tw Cen MT Condensed</vt:lpstr>
      <vt:lpstr>Wingdings 3</vt:lpstr>
      <vt:lpstr>Integraal</vt:lpstr>
      <vt:lpstr>Presentatie Economie</vt:lpstr>
      <vt:lpstr>Presentatie</vt:lpstr>
      <vt:lpstr>Waarop wordt de presentatie beoordeeld? </vt:lpstr>
      <vt:lpstr>Voorbeeld Presentatie Economie</vt:lpstr>
      <vt:lpstr>PowerPoint-presentatie</vt:lpstr>
      <vt:lpstr>Uitleg economische begrippen</vt:lpstr>
      <vt:lpstr>Beschrijving onderwerp</vt:lpstr>
      <vt:lpstr>PowerPoint-presentatie</vt:lpstr>
      <vt:lpstr>Achtergrond informatie</vt:lpstr>
      <vt:lpstr>Waarom is artikel economisch?</vt:lpstr>
      <vt:lpstr>Eigen mening</vt:lpstr>
      <vt:lpstr>Vragen aan de klas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Economie</dc:title>
  <dc:creator>Bijveld, MMJ (Milou)</dc:creator>
  <cp:lastModifiedBy>Bijveld, MMJ (Milou)</cp:lastModifiedBy>
  <cp:revision>1</cp:revision>
  <dcterms:created xsi:type="dcterms:W3CDTF">2020-11-30T11:59:22Z</dcterms:created>
  <dcterms:modified xsi:type="dcterms:W3CDTF">2020-11-30T14:00:34Z</dcterms:modified>
</cp:coreProperties>
</file>